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embeddedFontLst>
    <p:embeddedFont>
      <p:font typeface="Raleway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La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7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aleway-bold.fntdata"/><Relationship Id="rId83" Type="http://schemas.openxmlformats.org/officeDocument/2006/relationships/font" Target="fonts/Raleway-regular.fntdata"/><Relationship Id="rId42" Type="http://schemas.openxmlformats.org/officeDocument/2006/relationships/slide" Target="slides/slide36.xml"/><Relationship Id="rId86" Type="http://schemas.openxmlformats.org/officeDocument/2006/relationships/font" Target="fonts/Raleway-boldItalic.fntdata"/><Relationship Id="rId41" Type="http://schemas.openxmlformats.org/officeDocument/2006/relationships/slide" Target="slides/slide35.xml"/><Relationship Id="rId85" Type="http://schemas.openxmlformats.org/officeDocument/2006/relationships/font" Target="fonts/Raleway-italic.fntdata"/><Relationship Id="rId44" Type="http://schemas.openxmlformats.org/officeDocument/2006/relationships/slide" Target="slides/slide38.xml"/><Relationship Id="rId88" Type="http://schemas.openxmlformats.org/officeDocument/2006/relationships/font" Target="fonts/Roboto-bold.fntdata"/><Relationship Id="rId43" Type="http://schemas.openxmlformats.org/officeDocument/2006/relationships/slide" Target="slides/slide37.xml"/><Relationship Id="rId87" Type="http://schemas.openxmlformats.org/officeDocument/2006/relationships/font" Target="fonts/Roboto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Lato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Cathode Ray Tube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Electronic device: A computer is an electronic device that uses digital signals to process and store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processing: A computer is capable of processing data, which means it can perform calculations, manipulate text and images, and perform other operations on the information it receives.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Programmable: A computer is programmable, which means that it can be instructed to perform specific tasks by running software programs that contain instructions for the computer to follow.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 and output: A computer has input and output devices that allow it to receive data (such as from a keyboard, mouse, or touchscreen) and display or transmit data (such as on a monitor or printer).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General purpose: A computer is a general-purpose device that can be used for a wide range of tasks, rather than being designed for a specific purpose.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No. limited type of computing device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Because:</a:t>
            </a:r>
            <a:b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- limi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No. limited type of computing device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Because:</a:t>
            </a:r>
            <a:b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- limi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p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p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p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p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p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p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p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p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p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p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1042988" y="4840040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2170173" y="4840040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104552" y="4840040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3" name="Google Shape;73;p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EC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8.png"/><Relationship Id="rId4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6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9.png"/><Relationship Id="rId4" Type="http://schemas.openxmlformats.org/officeDocument/2006/relationships/image" Target="../media/image8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png"/><Relationship Id="rId4" Type="http://schemas.openxmlformats.org/officeDocument/2006/relationships/image" Target="../media/image9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2095975" y="4136748"/>
            <a:ext cx="5697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300"/>
              <a:buNone/>
            </a:pPr>
            <a:r>
              <a:rPr b="1" lang="en" sz="1900"/>
              <a:t>Section-1: </a:t>
            </a:r>
            <a:r>
              <a:rPr lang="en" sz="1900"/>
              <a:t>Discussion on the Basic Components of Personal Computer (PC)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300"/>
              <a:buNone/>
            </a:pPr>
            <a:r>
              <a:rPr b="1" lang="en" sz="1900"/>
              <a:t>Section-2: </a:t>
            </a:r>
            <a:r>
              <a:rPr lang="en" sz="1900"/>
              <a:t>Desktop PC Assembling (Step by Step Practically)</a:t>
            </a:r>
            <a:endParaRPr sz="1900"/>
          </a:p>
        </p:txBody>
      </p:sp>
      <p:sp>
        <p:nvSpPr>
          <p:cNvPr id="168" name="Google Shape;168;p26"/>
          <p:cNvSpPr txBox="1"/>
          <p:nvPr>
            <p:ph type="ctrTitle"/>
          </p:nvPr>
        </p:nvSpPr>
        <p:spPr>
          <a:xfrm>
            <a:off x="1193577" y="1197121"/>
            <a:ext cx="75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50"/>
              <a:t>Anatomy of PC: A Deep Dive into Understanding and Assembling Your Own Computer</a:t>
            </a:r>
            <a:endParaRPr sz="245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761" y="1933013"/>
            <a:ext cx="2203728" cy="220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42900" y="189875"/>
            <a:ext cx="79974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is Assembling?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1021325" y="4437550"/>
            <a:ext cx="72009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4000"/>
              </a:lnSpc>
              <a:spcBef>
                <a:spcPts val="800"/>
              </a:spcBef>
              <a:spcAft>
                <a:spcPts val="200"/>
              </a:spcAft>
              <a:buSzPts val="1400"/>
              <a:buNone/>
            </a:pPr>
            <a:r>
              <a:rPr b="1" lang="en" sz="1700"/>
              <a:t>PC assembling is like solving  a puzzle!</a:t>
            </a:r>
            <a:endParaRPr b="1" sz="1700"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925" y="1110200"/>
            <a:ext cx="2849100" cy="28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25" y="1198450"/>
            <a:ext cx="3353375" cy="28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4218725" y="2284188"/>
            <a:ext cx="1150200" cy="57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4953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PC (Desktop) Assembling 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25" y="1316675"/>
            <a:ext cx="3776294" cy="32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849" y="1316675"/>
            <a:ext cx="3465525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4073700" y="2709675"/>
            <a:ext cx="1150200" cy="57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Basic Components of Computer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325" y="1400250"/>
            <a:ext cx="56864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723900" y="2857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Input Devices</a:t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351" y="1195401"/>
            <a:ext cx="6357500" cy="3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474000" y="21180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Devices</a:t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725" y="919225"/>
            <a:ext cx="6725149" cy="35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524975" y="3000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Connection of Desktop Computer</a:t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300" y="994050"/>
            <a:ext cx="5117299" cy="3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524425" y="1660425"/>
            <a:ext cx="72009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Discussion on the Important Components of Personal Computer</a:t>
            </a:r>
            <a:endParaRPr sz="3000"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9900" y="3259300"/>
            <a:ext cx="2870775" cy="18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204900"/>
            <a:ext cx="57150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800100" y="438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Mouse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100" y="1224300"/>
            <a:ext cx="5633229" cy="32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266700" y="438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Types of Mouse</a:t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900" y="3530675"/>
            <a:ext cx="3111300" cy="13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875" y="1238600"/>
            <a:ext cx="5553885" cy="328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06725" y="22440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/>
              <a:t>Operation Theatre!</a:t>
            </a:r>
            <a:endParaRPr sz="2500"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73" y="1247850"/>
            <a:ext cx="3972625" cy="2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298" y="1262700"/>
            <a:ext cx="4299303" cy="2579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76625" y="3958175"/>
            <a:ext cx="3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Human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320700" y="3922025"/>
            <a:ext cx="3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750" y="1560025"/>
            <a:ext cx="3713525" cy="24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0350" y="1320325"/>
            <a:ext cx="2913250" cy="31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495300" y="2857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Keyboard</a:t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563" y="1362425"/>
            <a:ext cx="2840069" cy="32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562050"/>
            <a:ext cx="6734051" cy="3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375" y="946223"/>
            <a:ext cx="4511751" cy="29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600" y="827900"/>
            <a:ext cx="5174175" cy="31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0" l="0" r="0" t="22185"/>
          <a:stretch/>
        </p:blipFill>
        <p:spPr>
          <a:xfrm>
            <a:off x="914400" y="800500"/>
            <a:ext cx="7537775" cy="30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UPS</a:t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625" y="1382325"/>
            <a:ext cx="3209850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/>
        </p:nvSpPr>
        <p:spPr>
          <a:xfrm>
            <a:off x="970850" y="1740525"/>
            <a:ext cx="726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Uninterruptible </a:t>
            </a:r>
            <a:r>
              <a:rPr b="0" i="0" lang="en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(নিরবিচ্ছিন্ন)</a:t>
            </a:r>
            <a:r>
              <a:rPr b="1" i="0" lang="en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Power Supply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47700" y="3619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Case (Chassis)</a:t>
            </a:r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25" y="1076300"/>
            <a:ext cx="2616000" cy="2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4875" y="2497500"/>
            <a:ext cx="2722200" cy="27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4313" y="228588"/>
            <a:ext cx="20859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8600" y="2577475"/>
            <a:ext cx="2409838" cy="240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171450" y="186575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Types of PC Chassis</a:t>
            </a:r>
            <a:endParaRPr/>
          </a:p>
        </p:txBody>
      </p:sp>
      <p:pic>
        <p:nvPicPr>
          <p:cNvPr id="358" name="Google Shape;35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775" y="1020950"/>
            <a:ext cx="6907452" cy="36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Microphone</a:t>
            </a:r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1800" y="1389325"/>
            <a:ext cx="3209849" cy="32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950" y="1364675"/>
            <a:ext cx="3209850" cy="32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715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is a Computer?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3760850" y="1190600"/>
            <a:ext cx="5937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b="0" i="0" lang="en" sz="20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0" i="0" sz="20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495300" y="3619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Speaker</a:t>
            </a:r>
            <a:endParaRPr/>
          </a:p>
        </p:txBody>
      </p:sp>
      <p:pic>
        <p:nvPicPr>
          <p:cNvPr id="371" name="Google Shape;3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900" y="1776200"/>
            <a:ext cx="2857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Modem</a:t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338950"/>
            <a:ext cx="4676726" cy="467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6"/>
          <p:cNvSpPr txBox="1"/>
          <p:nvPr/>
        </p:nvSpPr>
        <p:spPr>
          <a:xfrm>
            <a:off x="990600" y="2150225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Modulator Demodulator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Wifi Receiver</a:t>
            </a:r>
            <a:endParaRPr/>
          </a:p>
        </p:txBody>
      </p:sp>
      <p:pic>
        <p:nvPicPr>
          <p:cNvPr id="384" name="Google Shape;3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863" y="14908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800" y="1705050"/>
            <a:ext cx="2910675" cy="29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type="title"/>
          </p:nvPr>
        </p:nvSpPr>
        <p:spPr>
          <a:xfrm>
            <a:off x="647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Motherboard</a:t>
            </a:r>
            <a:endParaRPr/>
          </a:p>
        </p:txBody>
      </p:sp>
      <p:pic>
        <p:nvPicPr>
          <p:cNvPr id="391" name="Google Shape;39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3900" y="2571750"/>
            <a:ext cx="5226250" cy="26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8"/>
          <p:cNvSpPr txBox="1"/>
          <p:nvPr/>
        </p:nvSpPr>
        <p:spPr>
          <a:xfrm>
            <a:off x="693600" y="1138165"/>
            <a:ext cx="726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Other Names: 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Main Board, Backplane Board, Base Board, Main Circuit Board, Logic Board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Types: 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Standard ATX, Micro ATX, Extended ATX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 Companies: 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ASUS, Intel, Gigabyte, MSI etc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900" y="282025"/>
            <a:ext cx="7856275" cy="45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133625" y="98325"/>
            <a:ext cx="720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Motherboard (Standard ATX)</a:t>
            </a:r>
            <a:endParaRPr/>
          </a:p>
        </p:txBody>
      </p:sp>
      <p:pic>
        <p:nvPicPr>
          <p:cNvPr id="403" name="Google Shape;4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800" y="638375"/>
            <a:ext cx="3794124" cy="4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title"/>
          </p:nvPr>
        </p:nvSpPr>
        <p:spPr>
          <a:xfrm>
            <a:off x="133625" y="98325"/>
            <a:ext cx="720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Motherboard (Micro ATX)</a:t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96" y="782925"/>
            <a:ext cx="4443333" cy="41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133625" y="98325"/>
            <a:ext cx="7200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Motherboard (Extended ATX)</a:t>
            </a:r>
            <a:endParaRPr/>
          </a:p>
        </p:txBody>
      </p:sp>
      <p:pic>
        <p:nvPicPr>
          <p:cNvPr id="415" name="Google Shape;4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550" y="567475"/>
            <a:ext cx="4310474" cy="453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495300" y="438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Processor</a:t>
            </a:r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0" y="1768075"/>
            <a:ext cx="342900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3"/>
          <p:cNvSpPr txBox="1"/>
          <p:nvPr/>
        </p:nvSpPr>
        <p:spPr>
          <a:xfrm>
            <a:off x="1057700" y="4198825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Heart and Brain of the Computer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495300" y="438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Processor</a:t>
            </a:r>
            <a:endParaRPr/>
          </a:p>
        </p:txBody>
      </p:sp>
      <p:pic>
        <p:nvPicPr>
          <p:cNvPr id="428" name="Google Shape;42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800" y="513975"/>
            <a:ext cx="3215600" cy="32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4"/>
          <p:cNvSpPr txBox="1"/>
          <p:nvPr/>
        </p:nvSpPr>
        <p:spPr>
          <a:xfrm>
            <a:off x="718150" y="1323400"/>
            <a:ext cx="7261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Basic Elements: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ALU (Arithmetic Logic Unit)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FPU (Floating Point Unit)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 Unit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Operation: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Fetch, Decode, Execute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Types: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Single Core, Dual Core, Quad Core, Hexa Core, Octa Core, Deca Core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Top Companies: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Intel, AMD Ryzen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9525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is a Computer?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2175575" y="1593725"/>
            <a:ext cx="470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Electronic Device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Programmable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and Output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-"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General Purpose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384" y="1160078"/>
            <a:ext cx="2437176" cy="24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>
            <p:ph type="title"/>
          </p:nvPr>
        </p:nvSpPr>
        <p:spPr>
          <a:xfrm>
            <a:off x="647700" y="3619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Memory (RAM - Random Access Memory)</a:t>
            </a: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4000" y="1790700"/>
            <a:ext cx="47625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 txBox="1"/>
          <p:nvPr/>
        </p:nvSpPr>
        <p:spPr>
          <a:xfrm>
            <a:off x="542225" y="1286700"/>
            <a:ext cx="726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Characteristics: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Volatile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Functions: 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Reading Files, Temporary Storage, Loading Applications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Static RAM (SRAM), Dynamic RAM (DRAM)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type="title"/>
          </p:nvPr>
        </p:nvSpPr>
        <p:spPr>
          <a:xfrm>
            <a:off x="7239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Memory (ROM - Read Only Memory)</a:t>
            </a:r>
            <a:endParaRPr/>
          </a:p>
        </p:txBody>
      </p:sp>
      <p:pic>
        <p:nvPicPr>
          <p:cNvPr id="442" name="Google Shape;44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475" y="1192747"/>
            <a:ext cx="4190974" cy="33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6"/>
          <p:cNvSpPr txBox="1"/>
          <p:nvPr/>
        </p:nvSpPr>
        <p:spPr>
          <a:xfrm>
            <a:off x="668300" y="1601875"/>
            <a:ext cx="726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Characteristics: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Volatile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Programs are pre recorded by manufacturer.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Once it done, it cannot be changed.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store data permanently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Holds programs or data when computer is powered off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 of Function: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store the boot sequence program to start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computer, OS startup,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RAM vs ROM</a:t>
            </a:r>
            <a:endParaRPr/>
          </a:p>
        </p:txBody>
      </p:sp>
      <p:pic>
        <p:nvPicPr>
          <p:cNvPr id="449" name="Google Shape;44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175" y="1401950"/>
            <a:ext cx="6466226" cy="2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Power Supply Unit</a:t>
            </a:r>
            <a:endParaRPr/>
          </a:p>
        </p:txBody>
      </p:sp>
      <p:pic>
        <p:nvPicPr>
          <p:cNvPr id="455" name="Google Shape;4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38" y="685800"/>
            <a:ext cx="23526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8"/>
          <p:cNvSpPr txBox="1"/>
          <p:nvPr/>
        </p:nvSpPr>
        <p:spPr>
          <a:xfrm>
            <a:off x="1021275" y="1324525"/>
            <a:ext cx="726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convert the electrical power (AC) comes from wall socket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a suitable type and voltage (DC) so that components of a computer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works perfectly.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>
            <p:ph type="title"/>
          </p:nvPr>
        </p:nvSpPr>
        <p:spPr>
          <a:xfrm>
            <a:off x="647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Hard Drive (HDD)</a:t>
            </a:r>
            <a:endParaRPr/>
          </a:p>
        </p:txBody>
      </p:sp>
      <p:sp>
        <p:nvSpPr>
          <p:cNvPr id="462" name="Google Shape;462;p69"/>
          <p:cNvSpPr txBox="1"/>
          <p:nvPr/>
        </p:nvSpPr>
        <p:spPr>
          <a:xfrm>
            <a:off x="693500" y="1450025"/>
            <a:ext cx="726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Characteristics: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Secondary storage device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Volatile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Electromechanical data storage device (magnetic disk)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Store OS, System Programs and other files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751" y="1824880"/>
            <a:ext cx="3108325" cy="23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322725" y="136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Components of HDD</a:t>
            </a:r>
            <a:endParaRPr/>
          </a:p>
        </p:txBody>
      </p:sp>
      <p:pic>
        <p:nvPicPr>
          <p:cNvPr id="469" name="Google Shape;46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425" y="984150"/>
            <a:ext cx="6300901" cy="3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/>
          <p:nvPr>
            <p:ph type="title"/>
          </p:nvPr>
        </p:nvSpPr>
        <p:spPr>
          <a:xfrm>
            <a:off x="4953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SSD (Solid State Drive)</a:t>
            </a:r>
            <a:endParaRPr/>
          </a:p>
        </p:txBody>
      </p:sp>
      <p:pic>
        <p:nvPicPr>
          <p:cNvPr id="475" name="Google Shape;47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195970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1"/>
          <p:cNvSpPr txBox="1"/>
          <p:nvPr/>
        </p:nvSpPr>
        <p:spPr>
          <a:xfrm>
            <a:off x="554825" y="1299300"/>
            <a:ext cx="726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Characteristics: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Storage Device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 volatile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Uses Integrated Circuits Assembly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Types: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SATA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M.2 SATA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mSATA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M.2 PCI-E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M.2 NVMe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>
            <p:ph type="title"/>
          </p:nvPr>
        </p:nvSpPr>
        <p:spPr>
          <a:xfrm>
            <a:off x="571500" y="57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Difference between SSD and HDD</a:t>
            </a:r>
            <a:endParaRPr/>
          </a:p>
        </p:txBody>
      </p:sp>
      <p:pic>
        <p:nvPicPr>
          <p:cNvPr id="482" name="Google Shape;48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478" y="790650"/>
            <a:ext cx="5052000" cy="40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3"/>
          <p:cNvSpPr txBox="1"/>
          <p:nvPr>
            <p:ph type="title"/>
          </p:nvPr>
        </p:nvSpPr>
        <p:spPr>
          <a:xfrm>
            <a:off x="800100" y="4381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CD ROM / DVD ROM</a:t>
            </a:r>
            <a:endParaRPr/>
          </a:p>
        </p:txBody>
      </p:sp>
      <p:pic>
        <p:nvPicPr>
          <p:cNvPr id="488" name="Google Shape;48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525" y="1419125"/>
            <a:ext cx="5259775" cy="35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3"/>
          <p:cNvSpPr txBox="1"/>
          <p:nvPr/>
        </p:nvSpPr>
        <p:spPr>
          <a:xfrm>
            <a:off x="920425" y="42618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CD: Compact Disc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DVD: Digital Versatile Disc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/>
          <p:nvPr>
            <p:ph type="title"/>
          </p:nvPr>
        </p:nvSpPr>
        <p:spPr>
          <a:xfrm>
            <a:off x="8763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Video Card </a:t>
            </a:r>
            <a:endParaRPr/>
          </a:p>
        </p:txBody>
      </p:sp>
      <p:pic>
        <p:nvPicPr>
          <p:cNvPr id="495" name="Google Shape;49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8775" y="2514600"/>
            <a:ext cx="34480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4"/>
          <p:cNvSpPr txBox="1"/>
          <p:nvPr/>
        </p:nvSpPr>
        <p:spPr>
          <a:xfrm>
            <a:off x="844775" y="1828775"/>
            <a:ext cx="726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Known as Graphics Card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Contains the memory and other circuitry necessary to send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Information to the monitor for display on screen.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075" y="240725"/>
            <a:ext cx="3388973" cy="21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495300" y="21907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Is Calculator a Computer?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038" y="228600"/>
            <a:ext cx="23717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 txBox="1"/>
          <p:nvPr>
            <p:ph type="title"/>
          </p:nvPr>
        </p:nvSpPr>
        <p:spPr>
          <a:xfrm>
            <a:off x="266700" y="3619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Sound Card</a:t>
            </a:r>
            <a:endParaRPr/>
          </a:p>
        </p:txBody>
      </p:sp>
      <p:pic>
        <p:nvPicPr>
          <p:cNvPr id="503" name="Google Shape;50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100" y="742950"/>
            <a:ext cx="31623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2525" y="2167600"/>
            <a:ext cx="4081476" cy="4081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5"/>
          <p:cNvSpPr txBox="1"/>
          <p:nvPr/>
        </p:nvSpPr>
        <p:spPr>
          <a:xfrm>
            <a:off x="996075" y="1589250"/>
            <a:ext cx="726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Known as Audio Card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Attached to the ISA or PCI slot on a motherboard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enable the computer to input, process, and deliver sound.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6"/>
          <p:cNvSpPr txBox="1"/>
          <p:nvPr>
            <p:ph type="title"/>
          </p:nvPr>
        </p:nvSpPr>
        <p:spPr>
          <a:xfrm>
            <a:off x="753025" y="2117625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500">
                <a:solidFill>
                  <a:srgbClr val="980000"/>
                </a:solidFill>
              </a:rPr>
              <a:t>Cables of Computer</a:t>
            </a:r>
            <a:endParaRPr sz="4500">
              <a:solidFill>
                <a:srgbClr val="980000"/>
              </a:solidFill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5775" y="3259300"/>
            <a:ext cx="3348700" cy="18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>
            <p:ph type="title"/>
          </p:nvPr>
        </p:nvSpPr>
        <p:spPr>
          <a:xfrm>
            <a:off x="342900" y="3619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USB Cable</a:t>
            </a:r>
            <a:endParaRPr/>
          </a:p>
        </p:txBody>
      </p:sp>
      <p:pic>
        <p:nvPicPr>
          <p:cNvPr id="517" name="Google Shape;51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6475" y="1502775"/>
            <a:ext cx="3209850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7"/>
          <p:cNvSpPr txBox="1"/>
          <p:nvPr/>
        </p:nvSpPr>
        <p:spPr>
          <a:xfrm>
            <a:off x="668300" y="167750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Universal Serial Bus Cable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647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HDMI Cable</a:t>
            </a:r>
            <a:endParaRPr/>
          </a:p>
        </p:txBody>
      </p:sp>
      <p:pic>
        <p:nvPicPr>
          <p:cNvPr id="524" name="Google Shape;52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6763" y="180647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8"/>
          <p:cNvSpPr txBox="1"/>
          <p:nvPr/>
        </p:nvSpPr>
        <p:spPr>
          <a:xfrm>
            <a:off x="870000" y="2131350"/>
            <a:ext cx="726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Definition Multimedia Interface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Transfer high definition audio and video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for: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Projector, Digital TV, DVD Player etc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 txBox="1"/>
          <p:nvPr>
            <p:ph type="title"/>
          </p:nvPr>
        </p:nvSpPr>
        <p:spPr>
          <a:xfrm>
            <a:off x="499225" y="476525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VGA Cable</a:t>
            </a:r>
            <a:endParaRPr/>
          </a:p>
        </p:txBody>
      </p:sp>
      <p:pic>
        <p:nvPicPr>
          <p:cNvPr id="531" name="Google Shape;53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075" y="1314225"/>
            <a:ext cx="3209850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9"/>
          <p:cNvSpPr txBox="1"/>
          <p:nvPr/>
        </p:nvSpPr>
        <p:spPr>
          <a:xfrm>
            <a:off x="668300" y="1589250"/>
            <a:ext cx="726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VGA: Video Graphics Array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Transfer video signals CPU to Monitor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DVI Cable</a:t>
            </a:r>
            <a:endParaRPr/>
          </a:p>
        </p:txBody>
      </p:sp>
      <p:pic>
        <p:nvPicPr>
          <p:cNvPr id="538" name="Google Shape;5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950" y="1377850"/>
            <a:ext cx="4199700" cy="31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0"/>
          <p:cNvSpPr txBox="1"/>
          <p:nvPr/>
        </p:nvSpPr>
        <p:spPr>
          <a:xfrm>
            <a:off x="882600" y="1715325"/>
            <a:ext cx="726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DVI: Digital Visual Interface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Uses to display device such as monitor, projector, etc.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1"/>
          <p:cNvSpPr txBox="1"/>
          <p:nvPr>
            <p:ph type="title"/>
          </p:nvPr>
        </p:nvSpPr>
        <p:spPr>
          <a:xfrm>
            <a:off x="3429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SATA Cable</a:t>
            </a:r>
            <a:endParaRPr/>
          </a:p>
        </p:txBody>
      </p:sp>
      <p:pic>
        <p:nvPicPr>
          <p:cNvPr id="545" name="Google Shape;54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100" y="2865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638" y="558600"/>
            <a:ext cx="2305900" cy="19369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1"/>
          <p:cNvSpPr txBox="1"/>
          <p:nvPr/>
        </p:nvSpPr>
        <p:spPr>
          <a:xfrm>
            <a:off x="870000" y="1841400"/>
            <a:ext cx="726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SATA: Serial Advanced Technology Attachment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Function: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connect  a computer's host bus adapter to storage devices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such HDD, SSD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0150" y="134300"/>
            <a:ext cx="4171149" cy="26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75" y="470300"/>
            <a:ext cx="3764349" cy="18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2"/>
          <p:cNvSpPr txBox="1"/>
          <p:nvPr/>
        </p:nvSpPr>
        <p:spPr>
          <a:xfrm>
            <a:off x="322325" y="3019500"/>
            <a:ext cx="76818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1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Difference between SATA Power and Molex Power?</a:t>
            </a:r>
            <a:endParaRPr b="1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Molex is an old technology that powers most of your internal components. Molex power has four pins on the connector and four wires.</a:t>
            </a:r>
            <a:endParaRPr b="0" i="0" sz="15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Talking about SATA power cables, these are L-shaped cables with 15-pins on the connector. However, we can only see five cables in the SATA wire.</a:t>
            </a:r>
            <a:endParaRPr b="0" i="0" sz="1500" u="none" cap="none" strike="noStrike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3"/>
          <p:cNvSpPr txBox="1"/>
          <p:nvPr>
            <p:ph type="title"/>
          </p:nvPr>
        </p:nvSpPr>
        <p:spPr>
          <a:xfrm>
            <a:off x="4953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Ethernet Cable</a:t>
            </a:r>
            <a:endParaRPr/>
          </a:p>
        </p:txBody>
      </p:sp>
      <p:pic>
        <p:nvPicPr>
          <p:cNvPr id="560" name="Google Shape;56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4250" y="318900"/>
            <a:ext cx="3163150" cy="2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825" y="2938250"/>
            <a:ext cx="2627652" cy="19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 txBox="1"/>
          <p:nvPr/>
        </p:nvSpPr>
        <p:spPr>
          <a:xfrm>
            <a:off x="933025" y="1778350"/>
            <a:ext cx="72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Provide Internet Connection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Connect device to a network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5 mm Audio Cable</a:t>
            </a:r>
            <a:endParaRPr/>
          </a:p>
        </p:txBody>
      </p:sp>
      <p:pic>
        <p:nvPicPr>
          <p:cNvPr id="568" name="Google Shape;56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675" y="1352625"/>
            <a:ext cx="3209850" cy="32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4"/>
          <p:cNvSpPr txBox="1"/>
          <p:nvPr/>
        </p:nvSpPr>
        <p:spPr>
          <a:xfrm>
            <a:off x="791700" y="2106125"/>
            <a:ext cx="72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Transmit audible signals such as voice and music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038" y="228600"/>
            <a:ext cx="23717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1271425" y="145132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Limited Functionality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Programmability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Operating System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Storage and Memory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Connectivity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239950" y="1064350"/>
            <a:ext cx="799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Calculator is a  limited type of computing Device. Because:</a:t>
            </a:r>
            <a:endParaRPr b="1" i="0" sz="15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5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other components left?</a:t>
            </a:r>
            <a:endParaRPr/>
          </a:p>
        </p:txBody>
      </p:sp>
      <p:sp>
        <p:nvSpPr>
          <p:cNvPr id="575" name="Google Shape;575;p85"/>
          <p:cNvSpPr txBox="1"/>
          <p:nvPr/>
        </p:nvSpPr>
        <p:spPr>
          <a:xfrm>
            <a:off x="3760850" y="1190600"/>
            <a:ext cx="5937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b="0" i="0" lang="en" sz="200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0" i="0" sz="200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6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Dust</a:t>
            </a:r>
            <a:endParaRPr/>
          </a:p>
        </p:txBody>
      </p:sp>
      <p:pic>
        <p:nvPicPr>
          <p:cNvPr id="581" name="Google Shape;58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500" y="1247850"/>
            <a:ext cx="5233451" cy="32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/>
          <p:nvPr>
            <p:ph type="title"/>
          </p:nvPr>
        </p:nvSpPr>
        <p:spPr>
          <a:xfrm>
            <a:off x="524425" y="1203225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500">
                <a:solidFill>
                  <a:srgbClr val="980000"/>
                </a:solidFill>
              </a:rPr>
              <a:t>Section-2: </a:t>
            </a:r>
            <a:endParaRPr sz="4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000"/>
              <a:t>Assembling Desktop PC (Step By Step)</a:t>
            </a:r>
            <a:endParaRPr sz="4000"/>
          </a:p>
        </p:txBody>
      </p:sp>
      <p:pic>
        <p:nvPicPr>
          <p:cNvPr id="587" name="Google Shape;58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5775" y="3259300"/>
            <a:ext cx="3348700" cy="18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D4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 txBox="1"/>
          <p:nvPr>
            <p:ph type="title"/>
          </p:nvPr>
        </p:nvSpPr>
        <p:spPr>
          <a:xfrm>
            <a:off x="855150" y="410200"/>
            <a:ext cx="788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Assemble of a Basic Desktop PC</a:t>
            </a:r>
            <a:endParaRPr b="0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93" name="Google Shape;5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150" y="1662425"/>
            <a:ext cx="3831550" cy="38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7100" y="1311950"/>
            <a:ext cx="3831550" cy="38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052" y="509452"/>
            <a:ext cx="5525587" cy="463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472" y="323306"/>
            <a:ext cx="5163093" cy="482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9226" y="353306"/>
            <a:ext cx="5025934" cy="46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560" y="195942"/>
            <a:ext cx="4800599" cy="494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008" y="323306"/>
            <a:ext cx="4680271" cy="482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575" y="396174"/>
            <a:ext cx="4576994" cy="47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927850" y="451325"/>
            <a:ext cx="79974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Myth: </a:t>
            </a:r>
            <a:r>
              <a:rPr lang="en" sz="2200"/>
              <a:t>PC vs Laptop vs Computer vs Desktop</a:t>
            </a:r>
            <a:endParaRPr sz="2200"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00" y="1126375"/>
            <a:ext cx="2171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0475" y="1126375"/>
            <a:ext cx="3865525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7000" y="2571750"/>
            <a:ext cx="2281075" cy="22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763" y="353306"/>
            <a:ext cx="4820194" cy="47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620" y="97982"/>
            <a:ext cx="4055093" cy="399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4741" y="4095206"/>
            <a:ext cx="4154851" cy="135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823" y="1"/>
            <a:ext cx="4046219" cy="370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823" y="3703320"/>
            <a:ext cx="4046220" cy="164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257" y="88174"/>
            <a:ext cx="4320540" cy="50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851" y="0"/>
            <a:ext cx="40658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289" y="2822687"/>
            <a:ext cx="2432005" cy="21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766" y="660530"/>
            <a:ext cx="5008468" cy="382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1"/>
          <p:cNvSpPr/>
          <p:nvPr/>
        </p:nvSpPr>
        <p:spPr>
          <a:xfrm>
            <a:off x="3280350" y="214875"/>
            <a:ext cx="4052125" cy="476747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23750" y="388275"/>
            <a:ext cx="79974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Types of Personal Computers (PCs)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00" y="1265050"/>
            <a:ext cx="2171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0475" y="1265050"/>
            <a:ext cx="3865525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4600" y="2725175"/>
            <a:ext cx="2281075" cy="22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698750" y="319085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Laptop PC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2947500" y="460605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Tablet PC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435875" y="3665613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Desktop PC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25175" y="108775"/>
            <a:ext cx="79974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Types of Computers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00" y="1016950"/>
            <a:ext cx="2514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1400" y="616900"/>
            <a:ext cx="22764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500" y="3179613"/>
            <a:ext cx="2117447" cy="161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2347" y="3147637"/>
            <a:ext cx="2435530" cy="161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1722" y="842925"/>
            <a:ext cx="2567755" cy="17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1280275" y="2693525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Personal 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472200" y="2607625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Workstation 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930350" y="2702875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Mini 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823075" y="474330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Mainframe 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6815575" y="4743300"/>
            <a:ext cx="17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Supercomputer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3714500" y="3420650"/>
            <a:ext cx="1613700" cy="11328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